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3"/>
  </p:notesMasterIdLst>
  <p:sldIdLst>
    <p:sldId id="256" r:id="rId2"/>
    <p:sldId id="285" r:id="rId3"/>
    <p:sldId id="297" r:id="rId4"/>
    <p:sldId id="257" r:id="rId5"/>
    <p:sldId id="278" r:id="rId6"/>
    <p:sldId id="300" r:id="rId7"/>
    <p:sldId id="298" r:id="rId8"/>
    <p:sldId id="302" r:id="rId9"/>
    <p:sldId id="299" r:id="rId10"/>
    <p:sldId id="301" r:id="rId11"/>
    <p:sldId id="30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90C3"/>
    <a:srgbClr val="3A5A11"/>
    <a:srgbClr val="7AC74D"/>
    <a:srgbClr val="7BC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10/06/2024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6/10/2024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qe4thU-os8?feature=oembe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biomanbio.com/HTML5GamesandLabs/LifeChemgames/replicationinteractivepag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5374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03C85561-90D2-4AFA-B2C5-F2D61D86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r>
              <a:rPr lang="en-US" sz="6000"/>
              <a:t>D</a:t>
            </a:r>
            <a:r>
              <a:rPr lang="en-AU" sz="6000"/>
              <a:t>NA replication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770217" cy="1576188"/>
          </a:xfrm>
        </p:spPr>
        <p:txBody>
          <a:bodyPr anchor="t">
            <a:normAutofit/>
          </a:bodyPr>
          <a:lstStyle/>
          <a:p>
            <a:r>
              <a:rPr lang="en-US"/>
              <a:t>ATHBY Human Biology</a:t>
            </a:r>
            <a:endParaRPr lang="en-AU"/>
          </a:p>
          <a:p>
            <a:endParaRPr lang="en-AU"/>
          </a:p>
        </p:txBody>
      </p:sp>
      <p:pic>
        <p:nvPicPr>
          <p:cNvPr id="7" name="Picture 6" descr="A close-up of a colorful structure&#10;&#10;Description automatically generated">
            <a:extLst>
              <a:ext uri="{FF2B5EF4-FFF2-40B4-BE49-F238E27FC236}">
                <a16:creationId xmlns:a16="http://schemas.microsoft.com/office/drawing/2014/main" id="{E7F8804B-AD4D-615A-270F-5D67BF7C7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617" y="1346268"/>
            <a:ext cx="4532244" cy="339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1F89-9865-63ED-2FB7-515A64DE7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en-US" dirty="0"/>
              <a:t>Where is DNA located within the cell?</a:t>
            </a:r>
          </a:p>
          <a:p>
            <a:pPr marL="342900" indent="-342900">
              <a:buAutoNum type="arabicPeriod"/>
            </a:pPr>
            <a:r>
              <a:rPr lang="en-US" dirty="0"/>
              <a:t>Draw a labelled diagram of a nucleotide, showing the 5’and 3’.</a:t>
            </a:r>
          </a:p>
          <a:p>
            <a:pPr marL="342900" indent="-342900">
              <a:buAutoNum type="arabicPeriod"/>
            </a:pPr>
            <a:r>
              <a:rPr lang="en-US" dirty="0"/>
              <a:t>Name the four nitrogenous bases found in DNA.</a:t>
            </a:r>
          </a:p>
          <a:p>
            <a:pPr marL="342900" indent="-342900">
              <a:buAutoNum type="arabicPeriod"/>
            </a:pPr>
            <a:r>
              <a:rPr lang="en-US" dirty="0"/>
              <a:t>Which type of bonds hold the nitrogenous base complementary pairs together? Is this bond stronger or weaker than the bond between the carbons in the sugar and phosphates?</a:t>
            </a:r>
          </a:p>
          <a:p>
            <a:pPr marL="342900" indent="-342900">
              <a:buAutoNum type="arabicPeriod"/>
            </a:pPr>
            <a:r>
              <a:rPr lang="en-US" dirty="0"/>
              <a:t>Outline the steps of DNA replication.</a:t>
            </a:r>
          </a:p>
          <a:p>
            <a:pPr marL="342900" indent="-342900"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6248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6" y="1470991"/>
            <a:ext cx="5913783" cy="511865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sz="2800" dirty="0"/>
              <a:t>Describe the process of DNA replication.</a:t>
            </a:r>
          </a:p>
          <a:p>
            <a:r>
              <a:rPr lang="en-AU" sz="2800" dirty="0"/>
              <a:t>Describe the role of helicase, DNA primase, DNA polymerase and DNA ligase.</a:t>
            </a:r>
          </a:p>
          <a:p>
            <a:r>
              <a:rPr lang="en-AU" sz="2800" dirty="0"/>
              <a:t>Describe DNA replication as occurring from 5’to 3’.</a:t>
            </a:r>
          </a:p>
        </p:txBody>
      </p:sp>
      <p:pic>
        <p:nvPicPr>
          <p:cNvPr id="6" name="Picture 5" descr="A cartoon of a dna chain&#10;&#10;Description automatically generated">
            <a:extLst>
              <a:ext uri="{FF2B5EF4-FFF2-40B4-BE49-F238E27FC236}">
                <a16:creationId xmlns:a16="http://schemas.microsoft.com/office/drawing/2014/main" id="{0F8A2BB7-3ABA-3959-71BD-6DCD878B1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361" y="1614487"/>
            <a:ext cx="38100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92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715290" cy="4103504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sz="2400" dirty="0"/>
              <a:t>Sketch graphs for enzyme function at different</a:t>
            </a:r>
          </a:p>
          <a:p>
            <a:pPr marL="457200" indent="-457200">
              <a:buAutoNum type="alphaLcParenR"/>
            </a:pPr>
            <a:r>
              <a:rPr lang="en-US" sz="2400" dirty="0"/>
              <a:t>Substrate concentration</a:t>
            </a:r>
          </a:p>
          <a:p>
            <a:pPr marL="457200" indent="-457200">
              <a:buAutoNum type="alphaLcParenR"/>
            </a:pPr>
            <a:r>
              <a:rPr lang="en-US" sz="2400" dirty="0"/>
              <a:t>Enzyme concentration</a:t>
            </a:r>
          </a:p>
          <a:p>
            <a:pPr marL="457200" indent="-457200">
              <a:buAutoNum type="alphaLcParenR"/>
            </a:pPr>
            <a:r>
              <a:rPr lang="en-US" sz="2400" dirty="0"/>
              <a:t>Temperature</a:t>
            </a:r>
          </a:p>
          <a:p>
            <a:pPr marL="457200" indent="-457200">
              <a:buAutoNum type="alphaLcParenR"/>
            </a:pPr>
            <a:r>
              <a:rPr lang="en-US" sz="2400" dirty="0"/>
              <a:t>pH							(4 marks)</a:t>
            </a:r>
          </a:p>
          <a:p>
            <a:r>
              <a:rPr lang="en-US" sz="2400" dirty="0"/>
              <a:t>2. Which structures are involved in synthesis of enzymes? Explain.				(4 marks)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178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0FDA9-7F55-5FEE-F464-F07CF7AE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8DE11-A08F-3A39-29CC-F736F261C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 startAt="3"/>
            </a:pPr>
            <a:r>
              <a:rPr lang="en-US" sz="2400" dirty="0"/>
              <a:t>List the types of proteins found in the cell membrane (fluid mosaic model) and explain the function of each in this location. (6 marks).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1610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124" y="556591"/>
            <a:ext cx="5531230" cy="205740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61" y="2613991"/>
            <a:ext cx="4801075" cy="337517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A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structural properties of the helical DNA molecule, including double-stranded, nucleotide composition and weak bonds involved in base pairing between the complementary strands, allow for its replication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9D49C1-51D8-72EB-469D-7F01130C5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8" r="1642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6" y="1470991"/>
            <a:ext cx="5913783" cy="511865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sz="2800" dirty="0"/>
              <a:t>Describe the process of DNA replication.</a:t>
            </a:r>
          </a:p>
          <a:p>
            <a:r>
              <a:rPr lang="en-AU" sz="2800" dirty="0"/>
              <a:t>Describe the role of helicase, DNA primase, DNA polymerase and DNA ligase.</a:t>
            </a:r>
          </a:p>
          <a:p>
            <a:r>
              <a:rPr lang="en-AU" sz="2800" dirty="0"/>
              <a:t>Describe DNA replication as occurring from 5’to 3’.</a:t>
            </a:r>
          </a:p>
        </p:txBody>
      </p:sp>
      <p:pic>
        <p:nvPicPr>
          <p:cNvPr id="6" name="Picture 5" descr="A cartoon of a dna chain&#10;&#10;Description automatically generated">
            <a:extLst>
              <a:ext uri="{FF2B5EF4-FFF2-40B4-BE49-F238E27FC236}">
                <a16:creationId xmlns:a16="http://schemas.microsoft.com/office/drawing/2014/main" id="{0F8A2BB7-3ABA-3959-71BD-6DCD878B1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361" y="1614487"/>
            <a:ext cx="38100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E7C39-7EDA-51A8-7BE6-D5A1FB5E1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table</a:t>
            </a:r>
            <a:endParaRPr lang="en-AU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1733CF-8644-AEA3-579D-5847346758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2052827"/>
              </p:ext>
            </p:extLst>
          </p:nvPr>
        </p:nvGraphicFramePr>
        <p:xfrm>
          <a:off x="895738" y="1968760"/>
          <a:ext cx="10898154" cy="4702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866">
                  <a:extLst>
                    <a:ext uri="{9D8B030D-6E8A-4147-A177-3AD203B41FA5}">
                      <a16:colId xmlns:a16="http://schemas.microsoft.com/office/drawing/2014/main" val="539395909"/>
                    </a:ext>
                  </a:extLst>
                </a:gridCol>
                <a:gridCol w="3374570">
                  <a:extLst>
                    <a:ext uri="{9D8B030D-6E8A-4147-A177-3AD203B41FA5}">
                      <a16:colId xmlns:a16="http://schemas.microsoft.com/office/drawing/2014/main" val="72750686"/>
                    </a:ext>
                  </a:extLst>
                </a:gridCol>
                <a:gridCol w="3632718">
                  <a:extLst>
                    <a:ext uri="{9D8B030D-6E8A-4147-A177-3AD203B41FA5}">
                      <a16:colId xmlns:a16="http://schemas.microsoft.com/office/drawing/2014/main" val="3522112224"/>
                    </a:ext>
                  </a:extLst>
                </a:gridCol>
              </a:tblGrid>
              <a:tr h="1151052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Enzyme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‘Nickname’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Role in DNA synthesis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351733"/>
                  </a:ext>
                </a:extLst>
              </a:tr>
              <a:tr h="624857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helicase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399331"/>
                  </a:ext>
                </a:extLst>
              </a:tr>
              <a:tr h="1151052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DNA primase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1391686"/>
                  </a:ext>
                </a:extLst>
              </a:tr>
              <a:tr h="624857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DNA ligase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977247"/>
                  </a:ext>
                </a:extLst>
              </a:tr>
              <a:tr h="1151052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volini" panose="03000502040302020204" pitchFamily="66" charset="0"/>
                          <a:cs typeface="Cavolini" panose="03000502040302020204" pitchFamily="66" charset="0"/>
                        </a:rPr>
                        <a:t>DNA polymerase</a:t>
                      </a:r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3200" dirty="0">
                        <a:latin typeface="Cavolini" panose="03000502040302020204" pitchFamily="66" charset="0"/>
                        <a:cs typeface="Cavolini" panose="0300050204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08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3401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nline Media 3" title="DNA Replication (Updated)">
            <a:hlinkClick r:id="" action="ppaction://media"/>
            <a:extLst>
              <a:ext uri="{FF2B5EF4-FFF2-40B4-BE49-F238E27FC236}">
                <a16:creationId xmlns:a16="http://schemas.microsoft.com/office/drawing/2014/main" id="{3BD2CBFC-291F-0DAB-1266-1040E9CFBAB3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0051" y="159938"/>
            <a:ext cx="11571898" cy="653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3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F0E00C3-4613-415F-BE3A-78FBAD906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495175" cy="6858000"/>
          </a:xfrm>
          <a:custGeom>
            <a:avLst/>
            <a:gdLst>
              <a:gd name="connsiteX0" fmla="*/ 0 w 10495175"/>
              <a:gd name="connsiteY0" fmla="*/ 0 h 6858000"/>
              <a:gd name="connsiteX1" fmla="*/ 5289224 w 10495175"/>
              <a:gd name="connsiteY1" fmla="*/ 0 h 6858000"/>
              <a:gd name="connsiteX2" fmla="*/ 6736007 w 10495175"/>
              <a:gd name="connsiteY2" fmla="*/ 0 h 6858000"/>
              <a:gd name="connsiteX3" fmla="*/ 6998753 w 10495175"/>
              <a:gd name="connsiteY3" fmla="*/ 0 h 6858000"/>
              <a:gd name="connsiteX4" fmla="*/ 7778919 w 10495175"/>
              <a:gd name="connsiteY4" fmla="*/ 0 h 6858000"/>
              <a:gd name="connsiteX5" fmla="*/ 8872152 w 10495175"/>
              <a:gd name="connsiteY5" fmla="*/ 0 h 6858000"/>
              <a:gd name="connsiteX6" fmla="*/ 8894276 w 10495175"/>
              <a:gd name="connsiteY6" fmla="*/ 14997 h 6858000"/>
              <a:gd name="connsiteX7" fmla="*/ 10495175 w 10495175"/>
              <a:gd name="connsiteY7" fmla="*/ 3621656 h 6858000"/>
              <a:gd name="connsiteX8" fmla="*/ 8620825 w 10495175"/>
              <a:gd name="connsiteY8" fmla="*/ 6374814 h 6858000"/>
              <a:gd name="connsiteX9" fmla="*/ 8104177 w 10495175"/>
              <a:gd name="connsiteY9" fmla="*/ 6780599 h 6858000"/>
              <a:gd name="connsiteX10" fmla="*/ 7992421 w 10495175"/>
              <a:gd name="connsiteY10" fmla="*/ 6858000 h 6858000"/>
              <a:gd name="connsiteX11" fmla="*/ 7778919 w 10495175"/>
              <a:gd name="connsiteY11" fmla="*/ 6858000 h 6858000"/>
              <a:gd name="connsiteX12" fmla="*/ 6998753 w 10495175"/>
              <a:gd name="connsiteY12" fmla="*/ 6858000 h 6858000"/>
              <a:gd name="connsiteX13" fmla="*/ 6736007 w 10495175"/>
              <a:gd name="connsiteY13" fmla="*/ 6858000 h 6858000"/>
              <a:gd name="connsiteX14" fmla="*/ 5289224 w 10495175"/>
              <a:gd name="connsiteY14" fmla="*/ 6858000 h 6858000"/>
              <a:gd name="connsiteX15" fmla="*/ 0 w 10495175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5175" h="6858000">
                <a:moveTo>
                  <a:pt x="0" y="0"/>
                </a:moveTo>
                <a:lnTo>
                  <a:pt x="5289224" y="0"/>
                </a:lnTo>
                <a:lnTo>
                  <a:pt x="6736007" y="0"/>
                </a:lnTo>
                <a:lnTo>
                  <a:pt x="6998753" y="0"/>
                </a:lnTo>
                <a:lnTo>
                  <a:pt x="7778919" y="0"/>
                </a:lnTo>
                <a:lnTo>
                  <a:pt x="8872152" y="0"/>
                </a:lnTo>
                <a:lnTo>
                  <a:pt x="8894276" y="14997"/>
                </a:lnTo>
                <a:cubicBezTo>
                  <a:pt x="9921439" y="754641"/>
                  <a:pt x="10495175" y="2093192"/>
                  <a:pt x="10495175" y="3621656"/>
                </a:cubicBezTo>
                <a:cubicBezTo>
                  <a:pt x="10495175" y="4969131"/>
                  <a:pt x="9566450" y="5602839"/>
                  <a:pt x="8620825" y="6374814"/>
                </a:cubicBezTo>
                <a:cubicBezTo>
                  <a:pt x="8448622" y="6515397"/>
                  <a:pt x="8277995" y="6653108"/>
                  <a:pt x="8104177" y="6780599"/>
                </a:cubicBezTo>
                <a:lnTo>
                  <a:pt x="7992421" y="6858000"/>
                </a:lnTo>
                <a:lnTo>
                  <a:pt x="7778919" y="6858000"/>
                </a:lnTo>
                <a:lnTo>
                  <a:pt x="6998753" y="6858000"/>
                </a:lnTo>
                <a:lnTo>
                  <a:pt x="6736007" y="6858000"/>
                </a:lnTo>
                <a:lnTo>
                  <a:pt x="528922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980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5964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Content Placeholder 5" descr="A close-up of a colorful structure&#10;&#10;Description automatically generated">
            <a:extLst>
              <a:ext uri="{FF2B5EF4-FFF2-40B4-BE49-F238E27FC236}">
                <a16:creationId xmlns:a16="http://schemas.microsoft.com/office/drawing/2014/main" id="{E678263F-94CB-5434-A2A0-6A617CA70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820" y="916674"/>
            <a:ext cx="6698008" cy="502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88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DE3C7-1069-6D4A-2058-780F2BD5E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DDDA3-E848-ED1C-680F-E7C4EA6F2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err="1">
                <a:hlinkClick r:id="rId2"/>
              </a:rPr>
              <a:t>BioMan</a:t>
            </a:r>
            <a:r>
              <a:rPr lang="en-AU" dirty="0">
                <a:hlinkClick r:id="rId2"/>
              </a:rPr>
              <a:t> Biology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0759843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2207</TotalTime>
  <Words>270</Words>
  <Application>Microsoft Office PowerPoint</Application>
  <PresentationFormat>Widescreen</PresentationFormat>
  <Paragraphs>38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Meiryo</vt:lpstr>
      <vt:lpstr>Arial</vt:lpstr>
      <vt:lpstr>Calibri</vt:lpstr>
      <vt:lpstr>Cavolini</vt:lpstr>
      <vt:lpstr>Corbel</vt:lpstr>
      <vt:lpstr>SketchLinesVTI</vt:lpstr>
      <vt:lpstr>DNA replication</vt:lpstr>
      <vt:lpstr>Review</vt:lpstr>
      <vt:lpstr>Review</vt:lpstr>
      <vt:lpstr>Learning Intentions</vt:lpstr>
      <vt:lpstr>Success criteria </vt:lpstr>
      <vt:lpstr>Make a table</vt:lpstr>
      <vt:lpstr>PowerPoint Presentation</vt:lpstr>
      <vt:lpstr>PowerPoint Presentation</vt:lpstr>
      <vt:lpstr>PowerPoint Presentation</vt:lpstr>
      <vt:lpstr>Questions</vt:lpstr>
      <vt:lpstr>Success criteria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40</cp:revision>
  <dcterms:created xsi:type="dcterms:W3CDTF">2023-02-01T11:31:06Z</dcterms:created>
  <dcterms:modified xsi:type="dcterms:W3CDTF">2024-06-10T12:32:50Z</dcterms:modified>
</cp:coreProperties>
</file>

<file path=docProps/thumbnail.jpeg>
</file>